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8" roundtripDataSignature="AMtx7mjicvWHoSU4+wtzEYRKqqHQQ/r/X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4" d="100"/>
          <a:sy n="114" d="100"/>
        </p:scale>
        <p:origin x="126" y="-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customschemas.google.com/relationships/presentationmetadata" Target="meta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lang="en-US" sz="2000" b="0" strike="noStrike" baseline="30000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 course of elily project!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elily project entitled Health Literacy and communication skills.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6344a443a1_0_0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6344a443a1_0_0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g6344a443a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4" name="Google Shape;18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3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4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5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6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7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8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9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1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3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4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4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4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5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5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5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5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5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6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8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0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1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1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2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3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4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5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5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5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6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6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6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6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6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9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2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"/>
          <p:cNvSpPr/>
          <p:nvPr/>
        </p:nvSpPr>
        <p:spPr>
          <a:xfrm>
            <a:off x="5406650" y="3533675"/>
            <a:ext cx="3524700" cy="23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bg-BG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МОДУЛ</a:t>
            </a:r>
            <a:r>
              <a:rPr lang="en-US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bg-BG" sz="2800" dirty="0" smtClean="0">
                <a:latin typeface="Calibri"/>
                <a:ea typeface="Calibri"/>
                <a:cs typeface="Calibri"/>
                <a:sym typeface="Calibri"/>
              </a:rPr>
              <a:t>ДИГИТАЛНА ГРАМОТНОСТ</a:t>
            </a:r>
            <a:endParaRPr sz="2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dirty="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bg-BG" sz="2800" dirty="0" smtClean="0">
                <a:latin typeface="Calibri"/>
                <a:ea typeface="Calibri"/>
                <a:cs typeface="Calibri"/>
                <a:sym typeface="Calibri"/>
              </a:rPr>
              <a:t>Въведение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6344a443a1_0_0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1800" dirty="0" smtClean="0"/>
              <a:t>Всички снимки са от </a:t>
            </a:r>
            <a:r>
              <a:rPr lang="en-US" sz="1800" dirty="0" smtClean="0"/>
              <a:t>pixabay.com</a:t>
            </a:r>
            <a:r>
              <a:rPr lang="en-US" sz="1800" dirty="0"/>
              <a:t>, </a:t>
            </a:r>
            <a:r>
              <a:rPr lang="bg-BG" sz="1800" dirty="0" smtClean="0"/>
              <a:t>защитени от </a:t>
            </a:r>
            <a:r>
              <a:rPr lang="en-US" sz="1800" dirty="0" smtClean="0"/>
              <a:t>Simplified </a:t>
            </a:r>
            <a:r>
              <a:rPr lang="en-US" sz="1800" dirty="0" err="1"/>
              <a:t>Pixabay</a:t>
            </a:r>
            <a:r>
              <a:rPr lang="en-US" sz="1800" dirty="0"/>
              <a:t> License (https://pixabay.com/service/license/)</a:t>
            </a: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1800" dirty="0" smtClean="0"/>
              <a:t>Всички други материали, които не са от </a:t>
            </a:r>
            <a:r>
              <a:rPr lang="en-US" sz="1800" dirty="0" smtClean="0"/>
              <a:t>pixabay.com</a:t>
            </a:r>
            <a:r>
              <a:rPr lang="bg-BG" sz="1800" dirty="0" smtClean="0"/>
              <a:t>,</a:t>
            </a:r>
            <a:r>
              <a:rPr lang="en-US" sz="1800" dirty="0" smtClean="0"/>
              <a:t> </a:t>
            </a:r>
            <a:r>
              <a:rPr lang="bg-BG" sz="1800" dirty="0" smtClean="0"/>
              <a:t>са от</a:t>
            </a:r>
            <a:r>
              <a:rPr lang="en-US" sz="1800" dirty="0" smtClean="0"/>
              <a:t> </a:t>
            </a:r>
            <a:r>
              <a:rPr lang="en-US" sz="1800" dirty="0"/>
              <a:t>CC0 - Public domain (https://pixabay.com/service/license/)</a:t>
            </a:r>
            <a:endParaRPr sz="1800" dirty="0"/>
          </a:p>
        </p:txBody>
      </p:sp>
      <p:sp>
        <p:nvSpPr>
          <p:cNvPr id="181" name="Google Shape;181;g6344a443a1_0_0"/>
          <p:cNvSpPr/>
          <p:nvPr/>
        </p:nvSpPr>
        <p:spPr>
          <a:xfrm>
            <a:off x="864840" y="371662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dirty="0" smtClean="0">
                <a:latin typeface="Calibri"/>
                <a:ea typeface="Calibri"/>
                <a:cs typeface="Calibri"/>
                <a:sym typeface="Calibri"/>
              </a:rPr>
              <a:t>Източници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0"/>
          <p:cNvSpPr/>
          <p:nvPr/>
        </p:nvSpPr>
        <p:spPr>
          <a:xfrm>
            <a:off x="1289160" y="5013000"/>
            <a:ext cx="7364880" cy="57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dirty="0" smtClean="0">
                <a:latin typeface="Calibri"/>
                <a:ea typeface="Calibri"/>
                <a:cs typeface="Calibri"/>
                <a:sym typeface="Calibri"/>
              </a:rPr>
              <a:t>БЛАГОДАРИМ ВИ ЗА ВНИМАНИЕТО</a:t>
            </a:r>
            <a:r>
              <a:rPr lang="en-US" sz="32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  <a:endParaRPr sz="3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bg-BG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Нека набързо обсъдим следните въпроси: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bg-BG" sz="1800" dirty="0"/>
              <a:t>И</a:t>
            </a:r>
            <a:r>
              <a:rPr lang="bg-BG" sz="1800" dirty="0" smtClean="0"/>
              <a:t>маме ли нужда от смартфони и таблети в ежедневието си?</a:t>
            </a:r>
            <a:endParaRPr lang="bg-BG" sz="1800" b="0" i="0" u="none" strike="noStrike" cap="none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Мобилните устройства биха ли могли да ни помогнат при грижите за близък или друг човек, който има нужда от грижи?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Да се доверявам ли на всичко и всички в Интернет?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"/>
          <p:cNvSpPr/>
          <p:nvPr/>
        </p:nvSpPr>
        <p:spPr>
          <a:xfrm>
            <a:off x="740149" y="177698"/>
            <a:ext cx="7546320" cy="11384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Защо е важна дигиталната грамотност</a:t>
            </a:r>
            <a:r>
              <a:rPr lang="en-US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bg-BG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Основната цел е да ви запознаем с правилния начин </a:t>
            </a:r>
            <a:r>
              <a:rPr lang="bg-BG" sz="2000" dirty="0" smtClean="0"/>
              <a:t>за</a:t>
            </a:r>
            <a:r>
              <a:rPr lang="bg-BG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използване </a:t>
            </a:r>
            <a:r>
              <a:rPr lang="bg-BG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 </a:t>
            </a:r>
            <a:r>
              <a:rPr lang="bg-BG" sz="20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таблети / смартфони </a:t>
            </a:r>
            <a:r>
              <a:rPr lang="bg-BG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за ежеднвните ви потребности като хора, полагащи грижи, така че да се чувствате достатъчно комфортно с технологията и да я използвате като източник на информация и начин за комуникация.</a:t>
            </a:r>
          </a:p>
        </p:txBody>
      </p:sp>
      <p:sp>
        <p:nvSpPr>
          <p:cNvPr id="126" name="Google Shape;126;p3"/>
          <p:cNvSpPr/>
          <p:nvPr/>
        </p:nvSpPr>
        <p:spPr>
          <a:xfrm>
            <a:off x="754003" y="357807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Целта за днес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В края на този модул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  </a:ext>
                </a:extLst>
              </a:rPr>
              <a:t>, </a:t>
            </a:r>
            <a:endParaRPr lang="bg-BG" sz="2000" b="0" i="0" u="none" strike="noStrike" cap="none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3"/>
                </a:ext>
              </a:extLst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800" dirty="0" smtClean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5"/>
                  </a:ext>
                </a:extLst>
              </a:rPr>
              <a:t>щ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5"/>
                  </a:ext>
                </a:extLst>
              </a:rPr>
              <a:t>е можете с лекота да: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6"/>
                </a:ext>
              </a:extLst>
            </a:endParaRPr>
          </a:p>
          <a:p>
            <a:pPr marL="216000" marR="0" lvl="0" indent="-16456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7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lang="bg-BG" sz="3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8"/>
                  </a:ext>
                </a:extLst>
              </a:rPr>
              <a:t>Боравите с Андроид</a:t>
            </a:r>
            <a:endParaRPr sz="3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9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lang="bg-BG" sz="3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0"/>
                  </a:ext>
                </a:extLst>
              </a:rPr>
              <a:t>С операционните 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</a:pPr>
            <a:r>
              <a:rPr lang="bg-BG" sz="3200" b="1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0"/>
                  </a:ext>
                </a:extLst>
              </a:rPr>
              <a:t>с</a:t>
            </a:r>
            <a:r>
              <a:rPr lang="bg-BG" sz="3200" b="1" dirty="0" smtClean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0"/>
                  </a:ext>
                </a:extLst>
              </a:rPr>
              <a:t>истеми на таблетите</a:t>
            </a: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Char char="●"/>
            </a:pPr>
            <a:r>
              <a:rPr lang="bg-BG" sz="3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0"/>
                  </a:ext>
                </a:extLst>
              </a:rPr>
              <a:t> </a:t>
            </a:r>
            <a:r>
              <a:rPr lang="bg-BG" sz="3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0"/>
                  </a:ext>
                </a:extLst>
              </a:rPr>
              <a:t>и смартфоните </a:t>
            </a:r>
            <a:endParaRPr sz="3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textRoundtripDataId="12"/>
                </a:ext>
              </a:extLst>
            </a:endParaRPr>
          </a:p>
          <a:p>
            <a:pPr marL="216000" marR="0" lvl="0" indent="-12456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40"/>
              <a:buFont typeface="Noto Sans Symbols"/>
              <a:buNone/>
            </a:pPr>
            <a:endParaRPr sz="3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4"/>
          <p:cNvSpPr/>
          <p:nvPr/>
        </p:nvSpPr>
        <p:spPr>
          <a:xfrm>
            <a:off x="2278609" y="357807"/>
            <a:ext cx="4718542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Очаквани резултати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4" name="Google Shape;134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64920" y="1828800"/>
            <a:ext cx="3979080" cy="2651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 края на този модул ще знаете как да:</a:t>
            </a:r>
            <a:endParaRPr sz="1800" b="0" i="0" u="none" strike="noStrike" cap="none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dirty="0"/>
              <a:t>Т</a:t>
            </a:r>
            <a:r>
              <a:rPr lang="bg-BG" sz="3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ърсите, инсталирате и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dirty="0"/>
              <a:t>у</a:t>
            </a:r>
            <a:r>
              <a:rPr lang="bg-BG" sz="3200" b="1" dirty="0" smtClean="0"/>
              <a:t>правлявате </a:t>
            </a:r>
            <a:r>
              <a:rPr lang="bg-BG" sz="3200" b="1" dirty="0" smtClean="0"/>
              <a:t>приложения</a:t>
            </a:r>
            <a:endParaRPr lang="bg-BG" sz="3200" b="1" dirty="0" smtClean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dirty="0"/>
              <a:t>к</a:t>
            </a:r>
            <a:r>
              <a:rPr lang="bg-BG" sz="3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ато рутинна задача,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dirty="0"/>
              <a:t>к</a:t>
            </a:r>
            <a:r>
              <a:rPr lang="bg-BG" sz="3200" b="1" dirty="0" smtClean="0"/>
              <a:t>оято всеки може да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dirty="0"/>
              <a:t>и</a:t>
            </a:r>
            <a:r>
              <a:rPr lang="bg-BG" sz="3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зпълни без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затруднения.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86400" y="1828800"/>
            <a:ext cx="4121280" cy="27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33;p4"/>
          <p:cNvSpPr/>
          <p:nvPr/>
        </p:nvSpPr>
        <p:spPr>
          <a:xfrm>
            <a:off x="2278609" y="357807"/>
            <a:ext cx="4718542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Очаквани резултати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>
              <a:buSzPts val="1800"/>
            </a:pPr>
            <a:r>
              <a:rPr lang="ru-RU" sz="1800" dirty="0"/>
              <a:t>В края на този модул ще знаете как да: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dirty="0" smtClean="0"/>
              <a:t>Бъдете в безопасност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dirty="0"/>
              <a:t>д</a:t>
            </a:r>
            <a:r>
              <a:rPr lang="bg-BG" sz="3200" b="1" dirty="0" smtClean="0"/>
              <a:t>окато сте в Интернет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dirty="0"/>
              <a:t>и</a:t>
            </a:r>
            <a:r>
              <a:rPr lang="bg-BG" sz="3200" b="1" dirty="0" smtClean="0"/>
              <a:t> избягвате опасности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dirty="0"/>
              <a:t>к</a:t>
            </a:r>
            <a:r>
              <a:rPr lang="bg-BG" sz="3200" b="1" dirty="0" smtClean="0"/>
              <a:t>ато вируси,  фишинг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dirty="0"/>
              <a:t>и</a:t>
            </a:r>
            <a:r>
              <a:rPr lang="bg-BG" sz="3200" b="1" dirty="0" smtClean="0"/>
              <a:t> измами.</a:t>
            </a:r>
            <a:endParaRPr lang="bg-BG" sz="3200" b="1" dirty="0"/>
          </a:p>
        </p:txBody>
      </p:sp>
      <p:pic>
        <p:nvPicPr>
          <p:cNvPr id="150" name="Google Shape;150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83720" y="1817640"/>
            <a:ext cx="4317480" cy="30286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33;p4"/>
          <p:cNvSpPr/>
          <p:nvPr/>
        </p:nvSpPr>
        <p:spPr>
          <a:xfrm>
            <a:off x="2278609" y="357807"/>
            <a:ext cx="4718542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Очаквани резултати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7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>
              <a:buSzPts val="1800"/>
            </a:pPr>
            <a:r>
              <a:rPr lang="ru-RU" sz="1800" dirty="0"/>
              <a:t>В края на този модул ще знаете как да: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Се свържете с </a:t>
            </a:r>
          </a:p>
          <a:p>
            <a:pPr lvl="0">
              <a:buSzPts val="3200"/>
            </a:pPr>
            <a:r>
              <a:rPr lang="bg-BG" sz="3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Интернет </a:t>
            </a:r>
            <a:r>
              <a:rPr lang="bg-BG" sz="3200" i="0" u="none" strike="noStrike" cap="none" dirty="0" smtClean="0">
                <a:solidFill>
                  <a:srgbClr val="000000"/>
                </a:solidFill>
                <a:sym typeface="Arial"/>
              </a:rPr>
              <a:t>през </a:t>
            </a:r>
            <a:r>
              <a:rPr lang="en-US" sz="3200" dirty="0" smtClean="0"/>
              <a:t>Wi-Fi</a:t>
            </a:r>
            <a:r>
              <a:rPr lang="bg-BG" sz="3200" dirty="0" smtClean="0"/>
              <a:t> или </a:t>
            </a:r>
          </a:p>
          <a:p>
            <a:pPr lvl="0">
              <a:buSzPts val="3200"/>
            </a:pPr>
            <a:r>
              <a:rPr lang="bg-BG" sz="3200" dirty="0"/>
              <a:t>м</a:t>
            </a:r>
            <a:r>
              <a:rPr lang="bg-BG" sz="3200" i="0" u="none" strike="noStrike" cap="none" dirty="0" smtClean="0">
                <a:solidFill>
                  <a:srgbClr val="000000"/>
                </a:solidFill>
                <a:sym typeface="Arial"/>
              </a:rPr>
              <a:t>обилна широколентова</a:t>
            </a:r>
          </a:p>
          <a:p>
            <a:pPr lvl="0">
              <a:buSzPts val="3200"/>
            </a:pPr>
            <a:r>
              <a:rPr lang="bg-BG" sz="3200" i="0" u="none" strike="noStrike" cap="none" dirty="0" smtClean="0">
                <a:solidFill>
                  <a:srgbClr val="000000"/>
                </a:solidFill>
                <a:sym typeface="Arial"/>
              </a:rPr>
              <a:t>връзка</a:t>
            </a:r>
          </a:p>
        </p:txBody>
      </p:sp>
      <p:pic>
        <p:nvPicPr>
          <p:cNvPr id="158" name="Google Shape;158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03160" y="1845000"/>
            <a:ext cx="3840840" cy="25441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33;p4"/>
          <p:cNvSpPr/>
          <p:nvPr/>
        </p:nvSpPr>
        <p:spPr>
          <a:xfrm>
            <a:off x="2278609" y="357807"/>
            <a:ext cx="4718542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Очаквани резултати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>
              <a:buSzPts val="1800"/>
            </a:pPr>
            <a:r>
              <a:rPr lang="ru-RU" sz="1800" dirty="0"/>
              <a:t>В края на този модул ще знаете как да: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Търсите в </a:t>
            </a:r>
            <a:r>
              <a:rPr lang="bg-BG" sz="3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Ютюб </a:t>
            </a:r>
            <a:endParaRPr lang="bg-BG" sz="3200" b="1" i="0" u="none" strike="noStrike" cap="none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3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YouTube</a:t>
            </a:r>
            <a:r>
              <a:rPr lang="bg-BG" sz="3200" b="1" dirty="0" smtClean="0"/>
              <a:t>) и </a:t>
            </a:r>
            <a:r>
              <a:rPr lang="bg-BG" sz="3200" b="1" dirty="0" smtClean="0"/>
              <a:t>намирате</a:t>
            </a:r>
            <a:endParaRPr lang="bg-BG" sz="3200" b="1" dirty="0" smtClean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dirty="0"/>
              <a:t>п</a:t>
            </a:r>
            <a:r>
              <a:rPr lang="bg-BG" sz="3200" b="1" dirty="0" smtClean="0"/>
              <a:t>олезна информация,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dirty="0"/>
              <a:t>к</a:t>
            </a:r>
            <a:r>
              <a:rPr lang="bg-BG" sz="3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оято ще ви помогне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dirty="0"/>
              <a:t>в</a:t>
            </a:r>
            <a:r>
              <a:rPr lang="bg-BG" sz="3200" b="1" dirty="0" smtClean="0"/>
              <a:t> работата.</a:t>
            </a:r>
            <a:endParaRPr sz="3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15480" y="1828800"/>
            <a:ext cx="3731760" cy="31777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33;p4"/>
          <p:cNvSpPr/>
          <p:nvPr/>
        </p:nvSpPr>
        <p:spPr>
          <a:xfrm>
            <a:off x="2278609" y="357807"/>
            <a:ext cx="4718542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Очаквани резултати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>
              <a:buSzPts val="1800"/>
            </a:pPr>
            <a:r>
              <a:rPr lang="ru-RU" sz="1800" dirty="0"/>
              <a:t>В края на този модул ще знаете как да: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Използвате уеб браузър,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dirty="0"/>
              <a:t>з</a:t>
            </a:r>
            <a:r>
              <a:rPr lang="bg-BG" sz="3200" b="1" dirty="0" smtClean="0"/>
              <a:t>а да посещавате и </a:t>
            </a:r>
            <a:endParaRPr lang="en-US" sz="3200" b="1" dirty="0" smtClean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dirty="0"/>
              <a:t>д</a:t>
            </a:r>
            <a:r>
              <a:rPr lang="bg-BG" sz="3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 си запазвате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b="1" dirty="0"/>
              <a:t>и</a:t>
            </a:r>
            <a:r>
              <a:rPr lang="bg-BG" sz="3200" b="1" dirty="0" smtClean="0"/>
              <a:t>нтернет страници.</a:t>
            </a:r>
            <a:endParaRPr lang="bg-BG" sz="3200" b="1" i="0" u="none" strike="noStrike" cap="none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" name="Google Shape;174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59320" y="1828800"/>
            <a:ext cx="3967560" cy="29757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33;p4"/>
          <p:cNvSpPr/>
          <p:nvPr/>
        </p:nvSpPr>
        <p:spPr>
          <a:xfrm>
            <a:off x="2278609" y="357807"/>
            <a:ext cx="4718542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Очаквани резултати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376</Words>
  <Application>Microsoft Office PowerPoint</Application>
  <PresentationFormat>On-screen Show (4:3)</PresentationFormat>
  <Paragraphs>81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Noto Sans Symbols</vt:lpstr>
      <vt:lpstr>Times New Roman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RSeneca</dc:creator>
  <cp:lastModifiedBy>Windows User</cp:lastModifiedBy>
  <cp:revision>11</cp:revision>
  <dcterms:created xsi:type="dcterms:W3CDTF">2019-01-04T16:28:11Z</dcterms:created>
  <dcterms:modified xsi:type="dcterms:W3CDTF">2019-12-02T12:04:11Z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